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68" r:id="rId7"/>
    <p:sldId id="287" r:id="rId8"/>
    <p:sldId id="288" r:id="rId9"/>
    <p:sldId id="308" r:id="rId10"/>
    <p:sldId id="289" r:id="rId11"/>
    <p:sldId id="290" r:id="rId12"/>
    <p:sldId id="291" r:id="rId13"/>
    <p:sldId id="292" r:id="rId14"/>
    <p:sldId id="333" r:id="rId15"/>
    <p:sldId id="293" r:id="rId16"/>
    <p:sldId id="310" r:id="rId17"/>
    <p:sldId id="311" r:id="rId18"/>
    <p:sldId id="315" r:id="rId19"/>
    <p:sldId id="314" r:id="rId20"/>
    <p:sldId id="296" r:id="rId21"/>
    <p:sldId id="294" r:id="rId22"/>
    <p:sldId id="297" r:id="rId23"/>
    <p:sldId id="298" r:id="rId24"/>
    <p:sldId id="299" r:id="rId25"/>
    <p:sldId id="300" r:id="rId26"/>
    <p:sldId id="302" r:id="rId27"/>
    <p:sldId id="303" r:id="rId28"/>
    <p:sldId id="332" r:id="rId29"/>
    <p:sldId id="316" r:id="rId30"/>
    <p:sldId id="317" r:id="rId31"/>
    <p:sldId id="318" r:id="rId32"/>
    <p:sldId id="319" r:id="rId33"/>
    <p:sldId id="320" r:id="rId34"/>
    <p:sldId id="321" r:id="rId35"/>
    <p:sldId id="334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6B3"/>
    <a:srgbClr val="000000"/>
    <a:srgbClr val="FF6699"/>
    <a:srgbClr val="FF0000"/>
    <a:srgbClr val="FF3300"/>
    <a:srgbClr val="FF99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7" autoAdjust="0"/>
    <p:restoredTop sz="88936" autoAdjust="0"/>
  </p:normalViewPr>
  <p:slideViewPr>
    <p:cSldViewPr>
      <p:cViewPr varScale="1">
        <p:scale>
          <a:sx n="91" d="100"/>
          <a:sy n="91" d="100"/>
        </p:scale>
        <p:origin x="-133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01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.au/url?sa=i&amp;rct=j&amp;q=cancer%20pink&amp;source=images&amp;cd=&amp;cad=rja&amp;docid=AYw3GzH_jnGIGM&amp;tbnid=FP-S1BjKqsc1JM:&amp;ved=&amp;url=https://www.kigu.me/blog/2012/10/community-tuesday-7-pink-ribbon-day&amp;ei=oyNdUvWxJq78iQeIjYDQCA&amp;bvm=bv.53899372,d.aGc&amp;psig=AFQjCNGfr_hEN9Wx2jluS0M3m5Cia3QxLg&amp;ust=13819220841040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image" Target="../media/image25.gi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0.png"/><Relationship Id="rId4" Type="http://schemas.openxmlformats.org/officeDocument/2006/relationships/image" Target="../media/image34.wmf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4.gif"/><Relationship Id="rId7" Type="http://schemas.openxmlformats.org/officeDocument/2006/relationships/image" Target="../media/image61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5.gif"/><Relationship Id="rId4" Type="http://schemas.openxmlformats.org/officeDocument/2006/relationships/hyperlink" Target="http://www.twoheadedpenny.com/index.html" TargetMode="Externa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en.wikipedia.org/wiki/File:Thomas_Bayes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png"/><Relationship Id="rId5" Type="http://schemas.openxmlformats.org/officeDocument/2006/relationships/hyperlink" Target="http://www.google.com.au/url?sa=i&amp;rct=j&amp;q=bag+of+words&amp;source=images&amp;cd=&amp;cad=rja&amp;docid=D_ln6RdZLuhQoM&amp;tbnid=PhvrsXK5PbmbqM:&amp;ved=0CAUQjRw&amp;url=http://www.python-course.eu/text_classification_python.php&amp;ei=TJc5UfbOKeudiAeTlYCADA&amp;psig=AFQjCNHmd1aqR-coPOzEoDJ2zoH92QEWYw&amp;ust=1362815027000593" TargetMode="External"/><Relationship Id="rId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2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hyperlink" Target="http://images.google.com/imgres?imgurl=http://www.tuwidesign.com/tuwi/wp-content/uploads/2009/05/banana.jpg&amp;imgrefurl=http://www.tuwidesign.com/tag/packaging&amp;usg=__dne-ludIFhOm2DeZ_xS3pbJqgIs=&amp;h=360&amp;w=460&amp;sz=18&amp;hl=en&amp;start=1&amp;tbnid=0xy96Wg61IrTRM:&amp;tbnh=100&amp;tbnw=128&amp;prev=/images?q=banana&amp;gbv=2&amp;hl=en&amp;newwindow=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images.google.com/imgres?imgurl=http://www.informl.com/wp-content/uploads/2008/03/green_apple.jpg&amp;imgrefurl=http://informl.com/2008/03/&amp;usg=__Qv2MT5H8Q1vqXs3rujiqfl-4FvI=&amp;h=360&amp;w=360&amp;sz=13&amp;hl=en&amp;start=3&amp;tbnid=ei92It3g-pEqfM:&amp;tbnh=121&amp;tbnw=121&amp;prev=/images?q=apple&amp;gbv=2&amp;hl=en&amp;newwindow=1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gif"/><Relationship Id="rId9" Type="http://schemas.openxmlformats.org/officeDocument/2006/relationships/hyperlink" Target="http://images.google.com/imgres?imgurl=http://pested.ifas.ufl.edu/newsletters/2009-01/lychee.jpg&amp;imgrefurl=http://pested.ifas.ufl.edu/newsletters/2009-01/food.htm&amp;usg=__kNGQUgYlfjs8e9C2DNz4QVlPVcI=&amp;h=308&amp;w=400&amp;sz=66&amp;hl=en&amp;start=14&amp;tbnid=Xw76qmKNR5eBvM:&amp;tbnh=95&amp;tbnw=124&amp;prev=/images?q=lychee&amp;gbv=2&amp;hl=en&amp;newwindow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jpeg"/><Relationship Id="rId5" Type="http://schemas.openxmlformats.org/officeDocument/2006/relationships/hyperlink" Target="http://en.wikipedia.org/wiki/File:Tuna.jpg" TargetMode="Externa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Bayes &amp; Decision Tree Classifiers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638675"/>
          </a:xfrm>
        </p:spPr>
        <p:txBody>
          <a:bodyPr>
            <a:normAutofit fontScale="77500" lnSpcReduction="20000"/>
          </a:bodyPr>
          <a:lstStyle/>
          <a:p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: Cancer;    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: Normal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)=0.008; P(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)=0.992</a:t>
            </a:r>
          </a:p>
          <a:p>
            <a:endParaRPr lang="en-US" dirty="0" smtClean="0"/>
          </a:p>
          <a:p>
            <a:r>
              <a:rPr lang="en-US" dirty="0" smtClean="0"/>
              <a:t>Lab Test Outcomes: + vs. –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)=0.98; P(-|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)=0.02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)=0.03; P(-|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)=0.97</a:t>
            </a:r>
          </a:p>
          <a:p>
            <a:endParaRPr lang="en-US" dirty="0" smtClean="0"/>
          </a:p>
          <a:p>
            <a:r>
              <a:rPr lang="en-US" dirty="0" smtClean="0"/>
              <a:t>Now someone has a </a:t>
            </a:r>
            <a:r>
              <a:rPr lang="en-US" dirty="0" smtClean="0">
                <a:solidFill>
                  <a:srgbClr val="C00000"/>
                </a:solidFill>
              </a:rPr>
              <a:t>positive</a:t>
            </a:r>
            <a:r>
              <a:rPr lang="en-US" dirty="0" smtClean="0"/>
              <a:t> test result…</a:t>
            </a:r>
          </a:p>
          <a:p>
            <a:endParaRPr lang="en-US" dirty="0" smtClean="0"/>
          </a:p>
          <a:p>
            <a:r>
              <a:rPr lang="en-US" dirty="0" smtClean="0"/>
              <a:t>Is he/she doomed?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0658" name="Picture 2" descr="https://www.kigu.me/sites/default/files/blog/189-community-tuesday-7-pink-ribbon-day.jpe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77" y="1143000"/>
            <a:ext cx="847725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17" y="2667000"/>
            <a:ext cx="242012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754076"/>
              </p:ext>
            </p:extLst>
          </p:nvPr>
        </p:nvGraphicFramePr>
        <p:xfrm>
          <a:off x="1143000" y="1676400"/>
          <a:ext cx="68165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9" name="Equation" r:id="rId3" imgW="3009900" imgH="215900" progId="Equation.3">
                  <p:embed/>
                </p:oleObj>
              </mc:Choice>
              <mc:Fallback>
                <p:oleObj name="Equation" r:id="rId3" imgW="3009900" imgH="2159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6400"/>
                        <a:ext cx="681653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59906"/>
              </p:ext>
            </p:extLst>
          </p:nvPr>
        </p:nvGraphicFramePr>
        <p:xfrm>
          <a:off x="1162050" y="2438400"/>
          <a:ext cx="6931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80" name="Equation" r:id="rId5" imgW="3060700" imgH="215900" progId="Equation.3">
                  <p:embed/>
                </p:oleObj>
              </mc:Choice>
              <mc:Fallback>
                <p:oleObj name="Equation" r:id="rId5" imgW="3060700" imgH="2159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438400"/>
                        <a:ext cx="69310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55023" y="4451350"/>
          <a:ext cx="600777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81" name="Equation" r:id="rId7" imgW="2679700" imgH="393700" progId="Equation.3">
                  <p:embed/>
                </p:oleObj>
              </mc:Choice>
              <mc:Fallback>
                <p:oleObj name="Equation" r:id="rId7" imgW="2679700" imgH="3937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23" y="4451350"/>
                        <a:ext cx="6007777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200400" y="3473450"/>
          <a:ext cx="322467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82" name="Equation" r:id="rId9" imgW="1231366" imgH="215806" progId="Equation.3">
                  <p:embed/>
                </p:oleObj>
              </mc:Choice>
              <mc:Fallback>
                <p:oleObj name="Equation" r:id="rId9" imgW="1231366" imgH="215806" progId="Equation.3">
                  <p:embed/>
                  <p:pic>
                    <p:nvPicPr>
                      <p:cNvPr id="0" name="Picture 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473450"/>
                        <a:ext cx="3224678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819400" y="3276600"/>
            <a:ext cx="41148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906" name="Picture 826" descr="C:\Users\Bo Yuan\AppData\Roaming\Tencent\QQ\Temp\Q%[{]VRC5K((D0`AU[WNLOU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38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153400" cy="42576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H=“Having a headache”</a:t>
            </a:r>
          </a:p>
          <a:p>
            <a:endParaRPr lang="en-US" dirty="0" smtClean="0"/>
          </a:p>
          <a:p>
            <a:r>
              <a:rPr lang="en-US" dirty="0" smtClean="0"/>
              <a:t>F=“Coming down with flu”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7030A0"/>
                </a:solidFill>
              </a:rPr>
              <a:t>P(H)=1/10;  P(F)=1/40;   P(H|F)=1/2</a:t>
            </a:r>
          </a:p>
          <a:p>
            <a:endParaRPr lang="en-US" dirty="0" smtClean="0"/>
          </a:p>
          <a:p>
            <a:r>
              <a:rPr lang="en-US" dirty="0" smtClean="0"/>
              <a:t>What does this mean?</a:t>
            </a:r>
          </a:p>
          <a:p>
            <a:endParaRPr lang="en-US" dirty="0" smtClean="0"/>
          </a:p>
          <a:p>
            <a:r>
              <a:rPr lang="en-US" dirty="0" smtClean="0"/>
              <a:t>One day you wake up with a headache …</a:t>
            </a:r>
          </a:p>
          <a:p>
            <a:endParaRPr lang="en-US" dirty="0" smtClean="0"/>
          </a:p>
          <a:p>
            <a:r>
              <a:rPr lang="en-US" dirty="0" smtClean="0"/>
              <a:t>Since 50% flu cases are associated with headaches …</a:t>
            </a:r>
          </a:p>
          <a:p>
            <a:endParaRPr lang="en-US" dirty="0" smtClean="0"/>
          </a:p>
          <a:p>
            <a:r>
              <a:rPr lang="en-US" dirty="0" smtClean="0"/>
              <a:t>I must have a </a:t>
            </a:r>
            <a:r>
              <a:rPr lang="en-US" dirty="0" smtClean="0">
                <a:solidFill>
                  <a:srgbClr val="FF0000"/>
                </a:solidFill>
              </a:rPr>
              <a:t>50-50 chance </a:t>
            </a:r>
            <a:r>
              <a:rPr lang="en-US" dirty="0" smtClean="0"/>
              <a:t>of coming down with flu!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0600"/>
            <a:ext cx="272195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29" name="Picture 1" descr="C:\Users\Bo Yuan\AppData\Roaming\Tencent\QQ\Temp\[D{DVU6@41HH2G1~3Q9XU_F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888309"/>
              </p:ext>
            </p:extLst>
          </p:nvPr>
        </p:nvGraphicFramePr>
        <p:xfrm>
          <a:off x="1600200" y="2362200"/>
          <a:ext cx="584661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0" name="Equation" r:id="rId3" imgW="2679700" imgH="419100" progId="Equation.3">
                  <p:embed/>
                </p:oleObj>
              </mc:Choice>
              <mc:Fallback>
                <p:oleObj name="Equation" r:id="rId3" imgW="26797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4661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48000" y="4876800"/>
            <a:ext cx="3048000" cy="9144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67200" y="4343400"/>
            <a:ext cx="685800" cy="1066800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533" y="38862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Flu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51054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6315" y="13716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The truth is …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54975"/>
              </p:ext>
            </p:extLst>
          </p:nvPr>
        </p:nvGraphicFramePr>
        <p:xfrm>
          <a:off x="1905000" y="1143000"/>
          <a:ext cx="43258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0" name="Equation" r:id="rId3" imgW="2082800" imgH="330200" progId="Equation.3">
                  <p:embed/>
                </p:oleObj>
              </mc:Choice>
              <mc:Fallback>
                <p:oleObj name="Equation" r:id="rId3" imgW="2082800" imgH="330200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43000"/>
                        <a:ext cx="432581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248400"/>
            <a:ext cx="299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MAP: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aximum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osterior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19287" y="2057400"/>
          <a:ext cx="50911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1" name="Equation" r:id="rId5" imgW="2451100" imgH="431800" progId="Equation.3">
                  <p:embed/>
                </p:oleObj>
              </mc:Choice>
              <mc:Fallback>
                <p:oleObj name="Equation" r:id="rId5" imgW="2451100" imgH="4318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2057400"/>
                        <a:ext cx="5091113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3352800"/>
          <a:ext cx="50371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2" name="Equation" r:id="rId7" imgW="2425700" imgH="330200" progId="Equation.3">
                  <p:embed/>
                </p:oleObj>
              </mc:Choice>
              <mc:Fallback>
                <p:oleObj name="Equation" r:id="rId7" imgW="2425700" imgH="3302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52800"/>
                        <a:ext cx="50371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962400" y="3886200"/>
            <a:ext cx="2286000" cy="1588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905000" y="5129213"/>
          <a:ext cx="4351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93" name="Equation" r:id="rId9" imgW="2095500" imgH="368300" progId="Equation.3">
                  <p:embed/>
                </p:oleObj>
              </mc:Choice>
              <mc:Fallback>
                <p:oleObj name="Equation" r:id="rId9" imgW="2095500" imgH="3683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29213"/>
                        <a:ext cx="43513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4610100" y="4876800"/>
            <a:ext cx="1752600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420266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Conditionally Independent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4038600"/>
            <a:ext cx="45720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91200" y="45720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8" name="Cross 7"/>
          <p:cNvSpPr/>
          <p:nvPr/>
        </p:nvSpPr>
        <p:spPr>
          <a:xfrm>
            <a:off x="4343400" y="1219200"/>
            <a:ext cx="533400" cy="457200"/>
          </a:xfrm>
          <a:prstGeom prst="plus">
            <a:avLst>
              <a:gd name="adj" fmla="val 41045"/>
            </a:avLst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H="1">
            <a:off x="4495800" y="1828800"/>
            <a:ext cx="228600" cy="609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557660"/>
              </p:ext>
            </p:extLst>
          </p:nvPr>
        </p:nvGraphicFramePr>
        <p:xfrm>
          <a:off x="533400" y="3886200"/>
          <a:ext cx="422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8" name="公式" r:id="rId3" imgW="1879600" imgH="203200" progId="Equation.3">
                  <p:embed/>
                </p:oleObj>
              </mc:Choice>
              <mc:Fallback>
                <p:oleObj name="公式" r:id="rId3" imgW="1879600" imgH="203200" progId="Equation.3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4229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29000" y="3429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Conditionally Independent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1902" name="Object 4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29878"/>
              </p:ext>
            </p:extLst>
          </p:nvPr>
        </p:nvGraphicFramePr>
        <p:xfrm>
          <a:off x="5524500" y="3886200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9" name="公式" r:id="rId5" imgW="1371600" imgH="203200" progId="Equation.3">
                  <p:embed/>
                </p:oleObj>
              </mc:Choice>
              <mc:Fallback>
                <p:oleObj name="公式" r:id="rId5" imgW="1371600" imgH="203200" progId="Equation.3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3886200"/>
                        <a:ext cx="3086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右箭头 11"/>
          <p:cNvSpPr/>
          <p:nvPr/>
        </p:nvSpPr>
        <p:spPr>
          <a:xfrm>
            <a:off x="4876800" y="3962400"/>
            <a:ext cx="609600" cy="304800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3200400"/>
            <a:ext cx="830580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612747"/>
              </p:ext>
            </p:extLst>
          </p:nvPr>
        </p:nvGraphicFramePr>
        <p:xfrm>
          <a:off x="609600" y="4838701"/>
          <a:ext cx="8077200" cy="803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0" name="公式" r:id="rId7" imgW="4343400" imgH="431640" progId="Equation.3">
                  <p:embed/>
                </p:oleObj>
              </mc:Choice>
              <mc:Fallback>
                <p:oleObj name="公式" r:id="rId7" imgW="4343400" imgH="431640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38701"/>
                        <a:ext cx="8077200" cy="8036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>
            <a:endCxn id="61902" idx="2"/>
          </p:cNvCxnSpPr>
          <p:nvPr/>
        </p:nvCxnSpPr>
        <p:spPr>
          <a:xfrm>
            <a:off x="5638800" y="43434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457450" y="56388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5655" name="Picture 119" descr="http://www.todayifoundout.com/wp-content/uploads/2010/01/gen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1447800" cy="1207770"/>
          </a:xfrm>
          <a:prstGeom prst="rect">
            <a:avLst/>
          </a:prstGeom>
          <a:noFill/>
        </p:spPr>
      </p:pic>
      <p:pic>
        <p:nvPicPr>
          <p:cNvPr id="65663" name="Picture 127" descr="http://upload.wikimedia.org/wikipedia/commons/thumb/9/9e/Lungs_diagram_simple.svg/483px-Lungs_diagram_simple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191000"/>
            <a:ext cx="1076899" cy="1295400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1676400" y="2438401"/>
            <a:ext cx="1143000" cy="1905000"/>
            <a:chOff x="1676400" y="2533517"/>
            <a:chExt cx="1600200" cy="2746917"/>
          </a:xfrm>
        </p:grpSpPr>
        <p:pic>
          <p:nvPicPr>
            <p:cNvPr id="65659" name="Picture 123" descr="http://www.earthtimes.org/newsimage/smoking-50-years-progress-worldwide_1031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76400" y="3429000"/>
              <a:ext cx="1600200" cy="1198581"/>
            </a:xfrm>
            <a:prstGeom prst="rect">
              <a:avLst/>
            </a:prstGeom>
            <a:noFill/>
          </p:spPr>
        </p:pic>
        <p:sp>
          <p:nvSpPr>
            <p:cNvPr id="14" name="下箭头 13"/>
            <p:cNvSpPr/>
            <p:nvPr/>
          </p:nvSpPr>
          <p:spPr>
            <a:xfrm rot="19738249">
              <a:off x="1836853" y="2533517"/>
              <a:ext cx="304800" cy="878595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下箭头 16"/>
            <p:cNvSpPr/>
            <p:nvPr/>
          </p:nvSpPr>
          <p:spPr>
            <a:xfrm rot="19738249">
              <a:off x="2883504" y="4355804"/>
              <a:ext cx="304800" cy="924630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=65/100,000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𝐹𝑒𝑚𝑎𝑙𝑒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=48/100,000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4191000" y="2580749"/>
            <a:ext cx="4343400" cy="2003941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US" altLang="zh-CN" dirty="0" smtClean="0"/>
              <a:t>Are the two events </a:t>
            </a:r>
            <a:r>
              <a:rPr lang="en-US" altLang="zh-CN" dirty="0" smtClean="0">
                <a:solidFill>
                  <a:srgbClr val="C00000"/>
                </a:solidFill>
              </a:rPr>
              <a:t>Male/Female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dirty="0" smtClean="0">
                <a:solidFill>
                  <a:srgbClr val="C00000"/>
                </a:solidFill>
              </a:rPr>
              <a:t>Cancer</a:t>
            </a:r>
            <a:r>
              <a:rPr lang="en-US" altLang="zh-CN" dirty="0" smtClean="0"/>
              <a:t> </a:t>
            </a:r>
            <a:r>
              <a:rPr lang="en-US" altLang="zh-CN" dirty="0"/>
              <a:t>independent</a:t>
            </a:r>
            <a:r>
              <a:rPr lang="en-US" altLang="zh-CN" dirty="0" smtClean="0"/>
              <a:t>?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>
              <a:lnSpc>
                <a:spcPct val="134000"/>
              </a:lnSpc>
            </a:pPr>
            <a:r>
              <a:rPr lang="en-US" altLang="zh-CN" dirty="0" smtClean="0"/>
              <a:t>Assume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smoking is the sole contributing factor to cancer.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/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𝑆𝑚𝑜𝑘𝑖𝑛𝑔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𝐶𝑎𝑛𝑐𝑒𝑟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𝑆𝑚𝑜𝑘𝑖𝑛𝑔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419600" y="48387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Conditionally Independent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19" idx="2"/>
          </p:cNvCxnSpPr>
          <p:nvPr/>
        </p:nvCxnSpPr>
        <p:spPr>
          <a:xfrm flipH="1">
            <a:off x="4419600" y="5208032"/>
            <a:ext cx="1426032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9" idx="2"/>
          </p:cNvCxnSpPr>
          <p:nvPr/>
        </p:nvCxnSpPr>
        <p:spPr>
          <a:xfrm>
            <a:off x="5845632" y="5208032"/>
            <a:ext cx="478968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Picture 2" descr="http://upload.wikimedia.org/wikipedia/commons/thumb/e/ed/Conditional_independence.svg/1000px-Conditional_independence.svg.png"/>
          <p:cNvPicPr>
            <a:picLocks noChangeAspect="1" noChangeArrowheads="1"/>
          </p:cNvPicPr>
          <p:nvPr/>
        </p:nvPicPr>
        <p:blipFill>
          <a:blip r:embed="rId2" cstate="print"/>
          <a:srcRect r="46400"/>
          <a:stretch>
            <a:fillRect/>
          </a:stretch>
        </p:blipFill>
        <p:spPr bwMode="auto">
          <a:xfrm>
            <a:off x="685800" y="1676400"/>
            <a:ext cx="3878963" cy="38862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=18/49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=1/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6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t="-8197" r="-1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箭头 14"/>
          <p:cNvSpPr/>
          <p:nvPr/>
        </p:nvSpPr>
        <p:spPr>
          <a:xfrm>
            <a:off x="5693498" y="2514600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715000" y="5093732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53000" y="330024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5943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6"/>
            <a:ext cx="8023225" cy="258127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Two coins: fair vs. biased (two-headed)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Select one coin at random and toss twice.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A: First coin toss is head.</a:t>
            </a:r>
          </a:p>
          <a:p>
            <a:endParaRPr lang="en-US" altLang="zh-CN" dirty="0"/>
          </a:p>
          <a:p>
            <a:r>
              <a:rPr lang="en-US" altLang="zh-CN" dirty="0" smtClean="0"/>
              <a:t>B: Second coin toss is head.</a:t>
            </a:r>
          </a:p>
          <a:p>
            <a:endParaRPr lang="en-US" altLang="zh-CN" dirty="0"/>
          </a:p>
          <a:p>
            <a:r>
              <a:rPr lang="en-US" altLang="zh-CN" dirty="0" smtClean="0"/>
              <a:t>C: You selected the fair coin.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1682" name="Picture 2" descr="http://ed101.bu.edu/StudentDoc/Archives/spring05/jescott/us-one-half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990600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://students.purchase.edu/e.didriksen-johnson/Programming%20Games/Class%20Projects/Coin%20Toss/flipping_coi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20" y="22662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The Two Headed Penny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54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×1.0=0.75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)+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¬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(¬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838200" y="6324600"/>
            <a:ext cx="25908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0" y="5193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58674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9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362075"/>
          </a:xfrm>
        </p:spPr>
        <p:txBody>
          <a:bodyPr>
            <a:normAutofit fontScale="92500" lnSpcReduction="10000"/>
          </a:bodyPr>
          <a:lstStyle/>
          <a:p>
            <a:r>
              <a:rPr lang="en-AU" altLang="zh-CN" dirty="0"/>
              <a:t>Naïve Bayes Classifier 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Decision Tree Model</a:t>
            </a:r>
          </a:p>
          <a:p>
            <a:endParaRPr lang="en-AU" altLang="zh-CN" dirty="0" smtClean="0"/>
          </a:p>
          <a:p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" name="Picture 2" descr="http://upload.wikimedia.org/wikipedia/en/d/d4/Thomas_Bayes.gif">
            <a:hlinkClick r:id="rId2" tooltip="The correct identification of this portrait has been questioned [1]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993" y="3124200"/>
            <a:ext cx="2200807" cy="2362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304393" y="58674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Thomas Bayes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679" y="5867400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7030A0"/>
                </a:solidFill>
              </a:rPr>
              <a:t>Evolution Tree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5058"/>
            <a:ext cx="4267200" cy="33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≠ Uncorrelated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17297"/>
              </p:ext>
            </p:extLst>
          </p:nvPr>
        </p:nvGraphicFramePr>
        <p:xfrm>
          <a:off x="1128712" y="2182813"/>
          <a:ext cx="184308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1" name="公式" r:id="rId3" imgW="850680" imgH="431640" progId="Equation.3">
                  <p:embed/>
                </p:oleObj>
              </mc:Choice>
              <mc:Fallback>
                <p:oleObj name="公式" r:id="rId3" imgW="850680" imgH="431640" progId="Equation.3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2" y="2182813"/>
                        <a:ext cx="1843088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33800" y="2209800"/>
            <a:ext cx="452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Cov</a:t>
            </a:r>
            <a:r>
              <a:rPr lang="en-US" dirty="0" smtClean="0"/>
              <a:t> (X,Y)=0  </a:t>
            </a:r>
            <a:r>
              <a:rPr lang="en-US" dirty="0" smtClean="0">
                <a:sym typeface="Wingdings" pitchFamily="2" charset="2"/>
              </a:rPr>
              <a:t> X and Y are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uncorrelated.</a:t>
            </a: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However, Y is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completely determined </a:t>
            </a:r>
            <a:r>
              <a:rPr lang="en-US" dirty="0" smtClean="0">
                <a:sym typeface="Wingdings" pitchFamily="2" charset="2"/>
              </a:rPr>
              <a:t>by X.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8964"/>
              </p:ext>
            </p:extLst>
          </p:nvPr>
        </p:nvGraphicFramePr>
        <p:xfrm>
          <a:off x="1143000" y="3200400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143000"/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684" name="Picture 2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6760" y="3048000"/>
            <a:ext cx="470284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</a:t>
            </a:r>
            <a:r>
              <a:rPr lang="en-US" i="0" dirty="0" smtClean="0"/>
              <a:t>(</a:t>
            </a:r>
            <a:r>
              <a:rPr lang="el-GR" dirty="0" smtClean="0"/>
              <a:t>α</a:t>
            </a:r>
            <a:r>
              <a:rPr lang="en-US" baseline="-25000" dirty="0" smtClean="0"/>
              <a:t>j</a:t>
            </a:r>
            <a:r>
              <a:rPr lang="en-US" dirty="0" smtClean="0"/>
              <a:t>|</a:t>
            </a:r>
            <a:r>
              <a:rPr lang="el-GR" dirty="0" smtClean="0"/>
              <a:t>ω</a:t>
            </a:r>
            <a:r>
              <a:rPr lang="en-US" baseline="-25000" dirty="0" smtClean="0"/>
              <a:t>i</a:t>
            </a:r>
            <a:r>
              <a:rPr lang="en-US" i="0" dirty="0" smtClean="0"/>
              <a:t>)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812117"/>
              </p:ext>
            </p:extLst>
          </p:nvPr>
        </p:nvGraphicFramePr>
        <p:xfrm>
          <a:off x="838200" y="1447800"/>
          <a:ext cx="31242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/>
                <a:gridCol w="781050"/>
                <a:gridCol w="781050"/>
                <a:gridCol w="781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2362200"/>
          <a:ext cx="2335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4" name="Equation" r:id="rId3" imgW="1231366" imgH="215806" progId="Equation.3">
                  <p:embed/>
                </p:oleObj>
              </mc:Choice>
              <mc:Fallback>
                <p:oleObj name="Equation" r:id="rId3" imgW="1231366" imgH="215806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23352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24413" y="3095625"/>
          <a:ext cx="2286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5" name="Equation" r:id="rId5" imgW="1205977" imgH="215806" progId="Equation.3">
                  <p:embed/>
                </p:oleObj>
              </mc:Choice>
              <mc:Fallback>
                <p:oleObj name="Equation" r:id="rId5" imgW="1205977" imgH="215806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095625"/>
                        <a:ext cx="22860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805082" y="1676400"/>
          <a:ext cx="327211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6" name="Equation" r:id="rId7" imgW="1853396" imgH="215806" progId="Equation.3">
                  <p:embed/>
                </p:oleObj>
              </mc:Choice>
              <mc:Fallback>
                <p:oleObj name="Equation" r:id="rId7" imgW="1853396" imgH="215806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82" y="1676400"/>
                        <a:ext cx="327211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19600" y="4191000"/>
          <a:ext cx="4114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7" name="Equation" r:id="rId9" imgW="2057400" imgH="533400" progId="Equation.3">
                  <p:embed/>
                </p:oleObj>
              </mc:Choice>
              <mc:Fallback>
                <p:oleObj name="Equation" r:id="rId9" imgW="2057400" imgH="5334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91000"/>
                        <a:ext cx="41148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55234" y="450746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Laplace Smoothing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0800" y="556260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about continuous variables?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801812" y="990600"/>
          <a:ext cx="6046787" cy="541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4" name="Document" r:id="rId3" imgW="5075468" imgH="4567844" progId="Word.Document.8">
                  <p:embed/>
                </p:oleObj>
              </mc:Choice>
              <mc:Fallback>
                <p:oleObj name="Document" r:id="rId3" imgW="5075468" imgH="4567844" progId="Word.Document.8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2" y="990600"/>
                        <a:ext cx="6046787" cy="54181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5490A8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96913" y="1143000"/>
          <a:ext cx="73802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2" name="Equation" r:id="rId3" imgW="4660900" imgH="889000" progId="Equation.3">
                  <p:embed/>
                </p:oleObj>
              </mc:Choice>
              <mc:Fallback>
                <p:oleObj name="Equation" r:id="rId3" imgW="4660900" imgH="889000" progId="Equation.3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143000"/>
                        <a:ext cx="7380287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98500" y="2770188"/>
          <a:ext cx="77597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3" name="Equation" r:id="rId5" imgW="4749800" imgH="2222500" progId="Equation.3">
                  <p:embed/>
                </p:oleObj>
              </mc:Choice>
              <mc:Fallback>
                <p:oleObj name="Equation" r:id="rId5" imgW="4749800" imgH="2222500" progId="Equation.3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2770188"/>
                        <a:ext cx="7759700" cy="363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5538" name="Picture 2" descr="C:\Documents and Settings\Linda\Local Settings\Temporary Internet Files\Content.IE5\9ZOKVOOV\MCj0442030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3225" y="2975344"/>
            <a:ext cx="1603375" cy="1828800"/>
          </a:xfrm>
          <a:prstGeom prst="rect">
            <a:avLst/>
          </a:prstGeom>
          <a:noFill/>
        </p:spPr>
      </p:pic>
      <p:pic>
        <p:nvPicPr>
          <p:cNvPr id="65539" name="Picture 3" descr="C:\Documents and Settings\Linda\Local Settings\Temporary Internet Files\Content.IE5\0HCKGZ19\MCj0371064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391" y="2971800"/>
            <a:ext cx="1899209" cy="16706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61304" y="2057400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Interesting?  Boring?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5238690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Politics? </a:t>
            </a:r>
            <a:r>
              <a:rPr lang="en-US" sz="2000" dirty="0" smtClean="0">
                <a:solidFill>
                  <a:srgbClr val="C00000"/>
                </a:solidFill>
              </a:rPr>
              <a:t>Entertainment?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Sports?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6181"/>
              </p:ext>
            </p:extLst>
          </p:nvPr>
        </p:nvGraphicFramePr>
        <p:xfrm>
          <a:off x="533400" y="1397000"/>
          <a:ext cx="8077201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3886"/>
                <a:gridCol w="1436914"/>
                <a:gridCol w="1143000"/>
                <a:gridCol w="1066800"/>
                <a:gridCol w="914400"/>
                <a:gridCol w="1507471"/>
                <a:gridCol w="8547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Hidden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Court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investigate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4724400"/>
            <a:ext cx="8041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However, there are </a:t>
            </a:r>
            <a:r>
              <a:rPr lang="en-US" sz="2000" dirty="0" smtClean="0">
                <a:solidFill>
                  <a:srgbClr val="FF0000"/>
                </a:solidFill>
              </a:rPr>
              <a:t>2×n×|Vocabulary| </a:t>
            </a:r>
            <a:r>
              <a:rPr lang="en-US" sz="2000" dirty="0" smtClean="0"/>
              <a:t>terms in total. For n=100 and a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vocabulary of 50,000 distinct words, it adds up to </a:t>
            </a:r>
            <a:r>
              <a:rPr lang="en-US" sz="2000" dirty="0" smtClean="0">
                <a:solidFill>
                  <a:srgbClr val="FF0000"/>
                </a:solidFill>
              </a:rPr>
              <a:t>10 million </a:t>
            </a:r>
            <a:r>
              <a:rPr lang="en-US" sz="2000" dirty="0" smtClean="0"/>
              <a:t>terms!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962400"/>
            <a:ext cx="492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We need to estimate probabilities such as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𝑘𝑖𝑛𝑔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>.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061" r="-1699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7924800" cy="5019675"/>
          </a:xfrm>
        </p:spPr>
        <p:txBody>
          <a:bodyPr>
            <a:noAutofit/>
          </a:bodyPr>
          <a:lstStyle/>
          <a:p>
            <a:pPr algn="just"/>
            <a:r>
              <a:rPr lang="en-US" sz="1600" dirty="0" smtClean="0"/>
              <a:t>By only considering the probability of encountering a specific word instead of the specific word position, we can reduce the number of probabilities to be estimated. 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We only count the frequency of each word.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Now, 2×50,000=</a:t>
            </a:r>
            <a:r>
              <a:rPr lang="en-US" sz="1600" dirty="0" smtClean="0">
                <a:solidFill>
                  <a:srgbClr val="FF0000"/>
                </a:solidFill>
              </a:rPr>
              <a:t>100,000</a:t>
            </a:r>
            <a:r>
              <a:rPr lang="en-US" sz="1600" dirty="0" smtClean="0"/>
              <a:t> terms need to be estimated.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i="1" dirty="0" smtClean="0"/>
              <a:t>n</a:t>
            </a:r>
            <a:r>
              <a:rPr lang="en-US" sz="1600" dirty="0" smtClean="0"/>
              <a:t>: the total number of word positions in all training samples whose target value is </a:t>
            </a:r>
            <a:r>
              <a:rPr lang="el-GR" sz="1600" i="1" dirty="0" smtClean="0"/>
              <a:t>ω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r>
              <a:rPr lang="en-US" sz="1600" i="1" dirty="0" smtClean="0"/>
              <a:t>n</a:t>
            </a:r>
            <a:r>
              <a:rPr lang="en-US" sz="1600" baseline="-25000" dirty="0" smtClean="0"/>
              <a:t>k</a:t>
            </a:r>
            <a:r>
              <a:rPr lang="en-US" sz="1600" dirty="0" smtClean="0"/>
              <a:t>: the number of times word </a:t>
            </a:r>
            <a:r>
              <a:rPr lang="en-US" sz="1600" i="1" dirty="0" smtClean="0"/>
              <a:t>V</a:t>
            </a:r>
            <a:r>
              <a:rPr lang="en-US" sz="1600" baseline="-25000" dirty="0" smtClean="0"/>
              <a:t>k</a:t>
            </a:r>
            <a:r>
              <a:rPr lang="en-US" sz="1600" dirty="0" smtClean="0"/>
              <a:t> is found among these </a:t>
            </a:r>
            <a:r>
              <a:rPr lang="en-US" sz="1600" i="1" dirty="0" smtClean="0"/>
              <a:t>n</a:t>
            </a:r>
            <a:r>
              <a:rPr lang="en-US" sz="1600" dirty="0" smtClean="0"/>
              <a:t> positions.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57400" y="3429000"/>
          <a:ext cx="51149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2" name="Equation" r:id="rId3" imgW="2070100" imgH="419100" progId="Equation.3">
                  <p:embed/>
                </p:oleObj>
              </mc:Choice>
              <mc:Fallback>
                <p:oleObj name="Equation" r:id="rId3" imgW="2070100" imgH="419100" progId="Equation.3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429000"/>
                        <a:ext cx="511492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8" name="Picture 34" descr="http://www.python-course.eu/images/bag_of_words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1104900" cy="15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Newsgroups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4190999" cy="49212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Classification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Joachims</a:t>
            </a:r>
            <a:r>
              <a:rPr lang="en-US" dirty="0" smtClean="0"/>
              <a:t>, 1996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20 newsgroups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20,000 documents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Random Guess: 5%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NB: 89%</a:t>
            </a:r>
          </a:p>
          <a:p>
            <a:pPr lvl="1"/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Recommendation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Lang, 1995</a:t>
            </a:r>
          </a:p>
          <a:p>
            <a:pPr lvl="1">
              <a:lnSpc>
                <a:spcPct val="120000"/>
              </a:lnSpc>
            </a:pPr>
            <a:r>
              <a:rPr lang="en-US" i="1" dirty="0" smtClean="0"/>
              <a:t>NewsWeeder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User rated articles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Interesting vs. Uninteresting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Top 10% selected articles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16% vs. 59%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6" name="Picture 2" descr="http://news.nacs.uci.edu/wp-content/uploads/2009/04/use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002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Decision Making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" y="1658171"/>
            <a:ext cx="54578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41" y="1066800"/>
            <a:ext cx="244736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08" y="4665608"/>
            <a:ext cx="1735192" cy="173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13" y="2895600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5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3730" name="Picture 2" descr="http://blinn.com/cats/images/spa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432900" cy="2514600"/>
          </a:xfrm>
          <a:prstGeom prst="rect">
            <a:avLst/>
          </a:prstGeom>
          <a:noFill/>
        </p:spPr>
      </p:pic>
      <p:pic>
        <p:nvPicPr>
          <p:cNvPr id="73732" name="Picture 4" descr="http://radioprimetime.org/specials/focusspecials/images/do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267200"/>
            <a:ext cx="1870364" cy="2057400"/>
          </a:xfrm>
          <a:prstGeom prst="rect">
            <a:avLst/>
          </a:prstGeom>
          <a:noFill/>
        </p:spPr>
      </p:pic>
      <p:pic>
        <p:nvPicPr>
          <p:cNvPr id="73736" name="Picture 8" descr="http://www.wired.com/images_blogs/photos/uncategorized/2008/03/04/pup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0" y="4572000"/>
            <a:ext cx="2336800" cy="1752600"/>
          </a:xfrm>
          <a:prstGeom prst="rect">
            <a:avLst/>
          </a:prstGeom>
          <a:noFill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8" y="1066800"/>
            <a:ext cx="386811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228724"/>
            <a:ext cx="8001000" cy="5172076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Given the data collected from a promotion activity.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Could be tens of thousands of such records.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Can we find any interesting patterns?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All rural households responded …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To find out which factors most strongly affect a household’s response to a promotion.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Better understanding of potential customers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Need a classifier to examine the underlying relationships and make future </a:t>
            </a:r>
            <a:r>
              <a:rPr lang="en-AU" altLang="zh-CN" sz="2900" dirty="0" smtClean="0"/>
              <a:t>predictions.</a:t>
            </a: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Send promotion brochures to selected households next time.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Targeted Marketing</a:t>
            </a:r>
          </a:p>
          <a:p>
            <a:pPr lvl="1"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45866"/>
              </p:ext>
            </p:extLst>
          </p:nvPr>
        </p:nvGraphicFramePr>
        <p:xfrm>
          <a:off x="685800" y="994136"/>
          <a:ext cx="7543802" cy="5101864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508762"/>
                <a:gridCol w="1508760"/>
                <a:gridCol w="1508760"/>
                <a:gridCol w="1508760"/>
                <a:gridCol w="1508760"/>
              </a:tblGrid>
              <a:tr h="42498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</a:tr>
              <a:tr h="574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District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House Type</a:t>
                      </a:r>
                      <a:endParaRPr lang="en-US" sz="1400" b="1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Income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Previous </a:t>
                      </a:r>
                      <a:br>
                        <a:rPr lang="en-US" sz="1400" b="1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Customer 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Outcome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52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206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57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Urban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Semi-detached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Nothing</a:t>
                      </a:r>
                    </a:p>
                  </a:txBody>
                  <a:tcPr marL="9922" marR="9922" marT="4961" marB="4961" anchor="ctr"/>
                </a:tc>
              </a:tr>
              <a:tr h="366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162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60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04284" y="2895600"/>
            <a:ext cx="3762916" cy="1800999"/>
            <a:chOff x="504284" y="2895600"/>
            <a:chExt cx="3762916" cy="1800999"/>
          </a:xfrm>
        </p:grpSpPr>
        <p:sp>
          <p:nvSpPr>
            <p:cNvPr id="15" name="TextBox 14"/>
            <p:cNvSpPr txBox="1"/>
            <p:nvPr/>
          </p:nvSpPr>
          <p:spPr>
            <a:xfrm>
              <a:off x="1331531" y="3212068"/>
              <a:ext cx="1411669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House Type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284" y="405026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0827" y="4050268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Semi-detached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0200" y="4050268"/>
              <a:ext cx="954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Terrace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rot="5400000">
              <a:off x="1943894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90600" y="3808412"/>
              <a:ext cx="2520000" cy="0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953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>
              <a:off x="1943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33154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5400000">
              <a:off x="1943894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066800" y="4648200"/>
            <a:ext cx="2006848" cy="1800999"/>
            <a:chOff x="1066800" y="4648200"/>
            <a:chExt cx="2006848" cy="1800999"/>
          </a:xfrm>
        </p:grpSpPr>
        <p:cxnSp>
          <p:nvCxnSpPr>
            <p:cNvPr id="46" name="直接连接符 45"/>
            <p:cNvCxnSpPr/>
            <p:nvPr/>
          </p:nvCxnSpPr>
          <p:spPr>
            <a:xfrm rot="5400000">
              <a:off x="1943894" y="47617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0200" y="4888468"/>
              <a:ext cx="941283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Income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579120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High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0141" y="5802868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Low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rot="5400000">
              <a:off x="1943894" y="53713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295400" y="54864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12565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26281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34000" y="2895600"/>
            <a:ext cx="2146742" cy="1828800"/>
            <a:chOff x="5334000" y="2895600"/>
            <a:chExt cx="2146742" cy="1828800"/>
          </a:xfrm>
        </p:grpSpPr>
        <p:sp>
          <p:nvSpPr>
            <p:cNvPr id="22" name="TextBox 21"/>
            <p:cNvSpPr txBox="1"/>
            <p:nvPr/>
          </p:nvSpPr>
          <p:spPr>
            <a:xfrm>
              <a:off x="5334000" y="3200400"/>
              <a:ext cx="2146742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Previous Customer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34000" y="4078069"/>
              <a:ext cx="633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Yes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78069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No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3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rot="5400000">
              <a:off x="6209506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562600" y="38100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5525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6896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6209506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8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Another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3200400"/>
            <a:ext cx="941283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6800" y="4103132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High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0141" y="4114800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Low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0" y="3200400"/>
            <a:ext cx="2146742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Previous Customer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407806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Yes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5600" y="4078069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No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6209506" y="36949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62600" y="3810000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1943894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1943894" y="36832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295400" y="3798332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12565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6281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55252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5400000">
            <a:off x="68968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rot="5400000">
            <a:off x="6209506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Notes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Rules can be easily extracted from the built tree.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FF0000"/>
                </a:solidFill>
              </a:rPr>
              <a:t>(District = Rural) </a:t>
            </a:r>
            <a:r>
              <a:rPr lang="en-US" sz="29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FF0000"/>
                </a:solidFill>
              </a:rPr>
              <a:t> (Outcome = Responded) 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7030A0"/>
                </a:solidFill>
              </a:rPr>
              <a:t>(District = Urban) AND (Previous Customer = Yes) </a:t>
            </a:r>
            <a:r>
              <a:rPr lang="en-US" sz="29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7030A0"/>
                </a:solidFill>
              </a:rPr>
              <a:t> (Outcome = Nothing)</a:t>
            </a:r>
          </a:p>
          <a:p>
            <a:pPr lvl="1"/>
            <a:endParaRPr lang="en-AU" altLang="zh-CN" sz="2900" dirty="0" smtClean="0"/>
          </a:p>
          <a:p>
            <a:r>
              <a:rPr lang="en-AU" altLang="zh-CN" sz="2900" dirty="0" smtClean="0"/>
              <a:t>One dataset, many possible trees</a:t>
            </a:r>
            <a:endParaRPr lang="en-US" altLang="zh-CN" sz="2900" dirty="0" smtClean="0"/>
          </a:p>
          <a:p>
            <a:endParaRPr lang="en-US" altLang="zh-CN" sz="2900" dirty="0" smtClean="0"/>
          </a:p>
          <a:p>
            <a:r>
              <a:rPr lang="en-US" altLang="zh-CN" sz="2900" dirty="0" smtClean="0"/>
              <a:t>Occam's Razor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The term </a:t>
            </a:r>
            <a:r>
              <a:rPr lang="en-US" sz="2900" i="1" dirty="0" smtClean="0"/>
              <a:t>razor</a:t>
            </a:r>
            <a:r>
              <a:rPr lang="en-US" sz="2900" dirty="0" smtClean="0"/>
              <a:t> refers to the act of shaving away unnecessary assumptions to get to the simplest explanation. </a:t>
            </a:r>
          </a:p>
          <a:p>
            <a:pPr lvl="1" algn="just"/>
            <a:endParaRPr lang="zh-CN" altLang="en-US" sz="2900" dirty="0" smtClean="0"/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“When you have two competing theories that make exactly the same predictions, the simpler one is the better.</a:t>
            </a:r>
            <a:r>
              <a:rPr lang="zh-CN" altLang="en-US" sz="2900" dirty="0" smtClean="0"/>
              <a:t>”</a:t>
            </a:r>
            <a:r>
              <a:rPr lang="en-US" altLang="zh-CN" sz="2900" dirty="0" smtClean="0"/>
              <a:t> </a:t>
            </a:r>
          </a:p>
          <a:p>
            <a:pPr lvl="1" algn="just"/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“The explanation of any phenomenon should make as few assumptions as possible, eliminating those making no difference in the observable predictions of the explanatory hypothesis or theory.</a:t>
            </a:r>
            <a:r>
              <a:rPr lang="zh-CN" altLang="en-US" sz="2900" dirty="0" smtClean="0"/>
              <a:t>”</a:t>
            </a:r>
            <a:endParaRPr lang="en-US" altLang="zh-CN" sz="2900" dirty="0" smtClean="0"/>
          </a:p>
          <a:p>
            <a:pPr lvl="1" algn="just"/>
            <a:endParaRPr lang="en-AU" altLang="zh-CN" sz="2900" dirty="0" smtClean="0"/>
          </a:p>
          <a:p>
            <a:pPr algn="just"/>
            <a:r>
              <a:rPr lang="en-AU" altLang="zh-CN" sz="2900" dirty="0" smtClean="0"/>
              <a:t>Simpler trees are generally preferred.</a:t>
            </a:r>
          </a:p>
          <a:p>
            <a:pPr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103426" name="Picture 2" descr="http://alife.co.uk/essays/the_one_true_razor/graphics/one_razor_to_rule_them_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5486400"/>
            <a:ext cx="1714500" cy="100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5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5019675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2900" dirty="0"/>
              <a:t>How to build a shortest tree from a dataset?</a:t>
            </a:r>
          </a:p>
          <a:p>
            <a:endParaRPr lang="en-AU" altLang="zh-CN" sz="2900" dirty="0"/>
          </a:p>
          <a:p>
            <a:r>
              <a:rPr lang="en-AU" altLang="zh-CN" sz="2900" dirty="0" smtClean="0"/>
              <a:t>Iterative </a:t>
            </a:r>
            <a:r>
              <a:rPr lang="en-AU" altLang="zh-CN" sz="2900" dirty="0" err="1" smtClean="0"/>
              <a:t>Dichotomizer</a:t>
            </a:r>
            <a:r>
              <a:rPr lang="en-AU" altLang="zh-CN" sz="2900" dirty="0" smtClean="0"/>
              <a:t> 3</a:t>
            </a:r>
          </a:p>
          <a:p>
            <a:endParaRPr lang="en-AU" altLang="zh-CN" sz="2900" dirty="0" smtClean="0"/>
          </a:p>
          <a:p>
            <a:r>
              <a:rPr lang="en-AU" sz="2900" b="1" dirty="0" smtClean="0"/>
              <a:t>Ross Quinlan</a:t>
            </a:r>
            <a:r>
              <a:rPr lang="en-AU" sz="2900" dirty="0" smtClean="0"/>
              <a:t>: </a:t>
            </a:r>
            <a:r>
              <a:rPr lang="en-AU" altLang="zh-CN" sz="2900" dirty="0" smtClean="0"/>
              <a:t>http://www.rulequest.com/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One of the most influential Decision Trees models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Top-down, greedy search through the space of possible decision trees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Since we want to construct short trees …</a:t>
            </a:r>
          </a:p>
          <a:p>
            <a:endParaRPr lang="en-AU" altLang="zh-CN" sz="2900" dirty="0" smtClean="0"/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It is better to put certain attributes higher up the tree.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Some attributes split the data more purely than others.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Their values correspond more consistently with the class labels.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Need to have some sort of measure to compare candidate attributes.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1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624089"/>
              </p:ext>
            </p:extLst>
          </p:nvPr>
        </p:nvGraphicFramePr>
        <p:xfrm>
          <a:off x="2878138" y="1295400"/>
          <a:ext cx="280213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Equation" r:id="rId3" imgW="1765300" imgH="431800" progId="">
                  <p:embed/>
                </p:oleObj>
              </mc:Choice>
              <mc:Fallback>
                <p:oleObj name="Equation" r:id="rId3" imgW="1765300" imgH="4318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1295400"/>
                        <a:ext cx="280213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3640" y="2099846"/>
            <a:ext cx="674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i="1" dirty="0" smtClean="0">
                <a:solidFill>
                  <a:srgbClr val="7030A0"/>
                </a:solidFill>
              </a:rPr>
              <a:t>p</a:t>
            </a:r>
            <a:r>
              <a:rPr lang="en-AU" altLang="zh-CN" sz="1600" baseline="-25000" dirty="0" smtClean="0">
                <a:solidFill>
                  <a:srgbClr val="7030A0"/>
                </a:solidFill>
              </a:rPr>
              <a:t>i</a:t>
            </a:r>
            <a:r>
              <a:rPr lang="en-AU" altLang="zh-CN" sz="1600" dirty="0" smtClean="0">
                <a:solidFill>
                  <a:srgbClr val="7030A0"/>
                </a:solidFill>
              </a:rPr>
              <a:t>: the proportion of instances in the dataset that take the </a:t>
            </a:r>
            <a:r>
              <a:rPr lang="en-AU" altLang="zh-CN" sz="1600" i="1" dirty="0" err="1" smtClean="0">
                <a:solidFill>
                  <a:srgbClr val="7030A0"/>
                </a:solidFill>
              </a:rPr>
              <a:t>i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 </a:t>
            </a:r>
            <a:r>
              <a:rPr lang="en-AU" altLang="zh-CN" sz="1600" baseline="30000" dirty="0" err="1" smtClean="0">
                <a:solidFill>
                  <a:srgbClr val="7030A0"/>
                </a:solidFill>
              </a:rPr>
              <a:t>th</a:t>
            </a:r>
            <a:r>
              <a:rPr lang="en-AU" altLang="zh-CN" sz="1600" dirty="0" smtClean="0">
                <a:solidFill>
                  <a:srgbClr val="7030A0"/>
                </a:solidFill>
              </a:rPr>
              <a:t> target value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376488" y="2743200"/>
          <a:ext cx="43751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7" name="Equation" r:id="rId5" imgW="2692400" imgH="203200" progId="">
                  <p:embed/>
                </p:oleObj>
              </mc:Choice>
              <mc:Fallback>
                <p:oleObj name="Equation" r:id="rId5" imgW="2692400" imgH="2032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743200"/>
                        <a:ext cx="43751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978693"/>
              </p:ext>
            </p:extLst>
          </p:nvPr>
        </p:nvGraphicFramePr>
        <p:xfrm>
          <a:off x="2520950" y="3460750"/>
          <a:ext cx="42306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8" name="Equation" r:id="rId7" imgW="2882900" imgH="393700" progId="">
                  <p:embed/>
                </p:oleObj>
              </mc:Choice>
              <mc:Fallback>
                <p:oleObj name="Equation" r:id="rId7" imgW="2882900" imgH="39370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3460750"/>
                        <a:ext cx="4230688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9800" y="4495800"/>
          <a:ext cx="477981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9" name="Equation" r:id="rId9" imgW="2921000" imgH="419100" progId="">
                  <p:embed/>
                </p:oleObj>
              </mc:Choice>
              <mc:Fallback>
                <p:oleObj name="Equation" r:id="rId9" imgW="2921000" imgH="41910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95800"/>
                        <a:ext cx="477981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68737" y="5376446"/>
            <a:ext cx="5160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err="1" smtClean="0">
                <a:solidFill>
                  <a:srgbClr val="7030A0"/>
                </a:solidFill>
              </a:rPr>
              <a:t>S</a:t>
            </a:r>
            <a:r>
              <a:rPr lang="en-AU" altLang="zh-CN" sz="1600" baseline="-25000" dirty="0" err="1" smtClean="0">
                <a:solidFill>
                  <a:srgbClr val="7030A0"/>
                </a:solidFill>
              </a:rPr>
              <a:t>v</a:t>
            </a:r>
            <a:r>
              <a:rPr lang="en-AU" altLang="zh-CN" sz="1600" dirty="0" smtClean="0">
                <a:solidFill>
                  <a:srgbClr val="7030A0"/>
                </a:solidFill>
              </a:rPr>
              <a:t>: the </a:t>
            </a:r>
            <a:r>
              <a:rPr lang="en-AU" altLang="zh-CN" sz="1600" dirty="0" smtClean="0">
                <a:solidFill>
                  <a:srgbClr val="7030A0"/>
                </a:solidFill>
              </a:rPr>
              <a:t>subset of S where </a:t>
            </a:r>
            <a:r>
              <a:rPr lang="en-AU" altLang="zh-CN" sz="1600" dirty="0" smtClean="0">
                <a:solidFill>
                  <a:srgbClr val="7030A0"/>
                </a:solidFill>
              </a:rPr>
              <a:t>attribute </a:t>
            </a:r>
            <a:r>
              <a:rPr lang="en-AU" altLang="zh-CN" sz="1600" dirty="0" smtClean="0">
                <a:solidFill>
                  <a:srgbClr val="7030A0"/>
                </a:solidFill>
              </a:rPr>
              <a:t>A takes the value v.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𝐷𝑖𝑠𝑡𝑟𝑖𝑐𝑡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𝑆𝑢𝑏𝑢𝑟𝑏𝑎𝑛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𝑈𝑟𝑏𝑎𝑛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𝑅𝑢𝑟𝑎𝑙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=0.940−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0.247</m:t>
                      </m:r>
                    </m:oMath>
                  </m:oMathPara>
                </a14:m>
                <a:endParaRPr lang="en-US" altLang="zh-CN" b="0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𝐼𝑛𝑐𝑜𝑚𝑒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𝐻𝑖𝑔h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𝐿𝑜𝑤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</m:t>
                      </m:r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=0.940−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∙0.9852−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∙0.5917=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0.152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23225" cy="5562600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AU" altLang="zh-CN" sz="3400" b="1" dirty="0" smtClean="0"/>
              <a:t>ID3(Examples, Target_attribute, Attributes)</a:t>
            </a:r>
          </a:p>
          <a:p>
            <a:pPr algn="just"/>
            <a:endParaRPr lang="en-AU" altLang="zh-CN" sz="3400" dirty="0" smtClean="0"/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Create a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node for the tree.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/>
              <a:t> have the same target attribute </a:t>
            </a:r>
            <a:r>
              <a:rPr lang="en-AU" altLang="zh-CN" sz="3400" dirty="0" smtClean="0">
                <a:solidFill>
                  <a:srgbClr val="FF0000"/>
                </a:solidFill>
              </a:rPr>
              <a:t>T</a:t>
            </a:r>
            <a:r>
              <a:rPr lang="en-AU" altLang="zh-CN" sz="3400" dirty="0" smtClean="0"/>
              <a:t>, return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with label=</a:t>
            </a:r>
            <a:r>
              <a:rPr lang="en-AU" altLang="zh-CN" sz="3400" dirty="0" smtClean="0">
                <a:solidFill>
                  <a:srgbClr val="FF0000"/>
                </a:solidFill>
              </a:rPr>
              <a:t>T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Attributes</a:t>
            </a:r>
            <a:r>
              <a:rPr lang="en-AU" altLang="zh-CN" sz="3400" dirty="0" smtClean="0"/>
              <a:t> is empty, return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with label=the </a:t>
            </a:r>
            <a:r>
              <a:rPr lang="en-AU" altLang="zh-CN" sz="34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3400" dirty="0" smtClean="0"/>
              <a:t>value of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Target_attribute</a:t>
            </a:r>
            <a:r>
              <a:rPr lang="en-AU" altLang="zh-CN" sz="3400" dirty="0" smtClean="0"/>
              <a:t> in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  <a:endParaRPr lang="en-AU" altLang="zh-CN" sz="3400" i="1" dirty="0" smtClean="0">
              <a:solidFill>
                <a:srgbClr val="FF0000"/>
              </a:solidFill>
            </a:endParaRPr>
          </a:p>
          <a:p>
            <a:pPr algn="just"/>
            <a:endParaRPr lang="en-AU" altLang="zh-CN" sz="3400" dirty="0" smtClean="0"/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A </a:t>
            </a:r>
            <a:r>
              <a:rPr lang="en-AU" altLang="zh-CN" sz="3400" dirty="0" smtClean="0">
                <a:sym typeface="Wingdings" pitchFamily="2" charset="2"/>
              </a:rPr>
              <a:t> the attribute from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Attributes</a:t>
            </a:r>
            <a:r>
              <a:rPr lang="en-AU" altLang="zh-CN" sz="3400" dirty="0" smtClean="0">
                <a:sym typeface="Wingdings" pitchFamily="2" charset="2"/>
              </a:rPr>
              <a:t> that best classifies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Examples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  <a:endParaRPr lang="en-AU" altLang="zh-CN" sz="3400" i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The decision attribute for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 smtClean="0">
                <a:sym typeface="Wingdings" pitchFamily="2" charset="2"/>
              </a:rPr>
              <a:t>  A.</a:t>
            </a:r>
          </a:p>
          <a:p>
            <a:pPr algn="just">
              <a:lnSpc>
                <a:spcPct val="120000"/>
              </a:lnSpc>
            </a:pPr>
            <a:endParaRPr lang="en-AU" altLang="zh-CN" sz="3200" dirty="0" smtClean="0"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For each possible value 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>
                <a:sym typeface="Wingdings" pitchFamily="2" charset="2"/>
              </a:rPr>
              <a:t> of A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Add a new tree branch below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 smtClean="0">
                <a:sym typeface="Wingdings" pitchFamily="2" charset="2"/>
              </a:rPr>
              <a:t>, corresponding to A= 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>
                <a:sym typeface="Wingdings" pitchFamily="2" charset="2"/>
              </a:rPr>
              <a:t>.</a:t>
            </a:r>
            <a:endParaRPr lang="en-AU" altLang="zh-CN" sz="3400" baseline="-25000" dirty="0" smtClean="0">
              <a:sym typeface="Wingdings" pitchFamily="2" charset="2"/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Let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3400" dirty="0" smtClean="0">
                <a:solidFill>
                  <a:srgbClr val="FF0000"/>
                </a:solidFill>
              </a:rPr>
              <a:t>(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 smtClean="0">
                <a:solidFill>
                  <a:srgbClr val="FF0000"/>
                </a:solidFill>
              </a:rPr>
              <a:t>)</a:t>
            </a:r>
            <a:r>
              <a:rPr lang="en-AU" altLang="zh-CN" sz="3400" dirty="0" smtClean="0"/>
              <a:t> be the subset of Examples that have value </a:t>
            </a:r>
            <a:r>
              <a:rPr lang="en-AU" altLang="zh-CN" sz="3400" dirty="0" smtClean="0">
                <a:sym typeface="Wingdings" pitchFamily="2" charset="2"/>
              </a:rPr>
              <a:t>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/>
              <a:t> for A.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3400" dirty="0" smtClean="0">
                <a:solidFill>
                  <a:srgbClr val="FF0000"/>
                </a:solidFill>
              </a:rPr>
              <a:t>(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 smtClean="0">
                <a:solidFill>
                  <a:srgbClr val="FF0000"/>
                </a:solidFill>
              </a:rPr>
              <a:t>)</a:t>
            </a:r>
            <a:r>
              <a:rPr lang="en-AU" altLang="zh-CN" sz="3400" dirty="0" smtClean="0"/>
              <a:t> is empty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dirty="0" smtClean="0"/>
              <a:t>Below this new branch add a leaf node with label=the </a:t>
            </a:r>
            <a:r>
              <a:rPr lang="en-AU" altLang="zh-CN" sz="34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3400" dirty="0" smtClean="0"/>
              <a:t>value of </a:t>
            </a:r>
            <a:r>
              <a:rPr lang="en-AU" altLang="zh-CN" sz="3400" i="1" dirty="0" err="1" smtClean="0">
                <a:solidFill>
                  <a:srgbClr val="FF0000"/>
                </a:solidFill>
              </a:rPr>
              <a:t>Target_attribute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 </a:t>
            </a:r>
            <a:r>
              <a:rPr lang="en-AU" altLang="zh-CN" sz="3400" dirty="0" smtClean="0"/>
              <a:t>in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/>
              <a:t>.</a:t>
            </a:r>
            <a:endParaRPr lang="en-AU" altLang="zh-CN" sz="3400" i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Else below this new branch add the subtree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b="1" dirty="0" smtClean="0"/>
              <a:t>ID3(Examples(</a:t>
            </a:r>
            <a:r>
              <a:rPr lang="en-AU" altLang="zh-CN" sz="3400" b="1" dirty="0" smtClean="0">
                <a:sym typeface="Wingdings" pitchFamily="2" charset="2"/>
              </a:rPr>
              <a:t>v</a:t>
            </a:r>
            <a:r>
              <a:rPr lang="en-AU" altLang="zh-CN" sz="3400" b="1" baseline="-25000" dirty="0" smtClean="0">
                <a:sym typeface="Wingdings" pitchFamily="2" charset="2"/>
              </a:rPr>
              <a:t>i</a:t>
            </a:r>
            <a:r>
              <a:rPr lang="en-AU" altLang="zh-CN" sz="3400" b="1" dirty="0" smtClean="0"/>
              <a:t>), Target_attribute, Attributes-{A})</a:t>
            </a:r>
          </a:p>
          <a:p>
            <a:pPr algn="just"/>
            <a:endParaRPr lang="en-AU" altLang="zh-CN" sz="3200" dirty="0" smtClean="0"/>
          </a:p>
          <a:p>
            <a:pPr algn="just"/>
            <a:r>
              <a:rPr lang="en-AU" altLang="zh-CN" sz="3200" dirty="0" smtClean="0"/>
              <a:t>Return </a:t>
            </a:r>
            <a:r>
              <a:rPr lang="en-AU" altLang="zh-CN" sz="3200" i="1" dirty="0" smtClean="0">
                <a:solidFill>
                  <a:srgbClr val="FF0000"/>
                </a:solidFill>
              </a:rPr>
              <a:t>Root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Classification is one of the fundamental skills for survival.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Food vs. Predator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A kind of </a:t>
            </a:r>
            <a:r>
              <a:rPr lang="en-AU" altLang="zh-CN" b="1" dirty="0" smtClean="0"/>
              <a:t>supervised</a:t>
            </a:r>
            <a:r>
              <a:rPr lang="en-AU" altLang="zh-CN" dirty="0" smtClean="0"/>
              <a:t> learning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Techniques for deducing a function from data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&lt;</a:t>
            </a:r>
            <a:r>
              <a:rPr lang="en-AU" altLang="zh-CN" dirty="0" smtClean="0">
                <a:solidFill>
                  <a:srgbClr val="FF0000"/>
                </a:solidFill>
              </a:rPr>
              <a:t>Input</a:t>
            </a:r>
            <a:r>
              <a:rPr lang="en-AU" altLang="zh-CN" dirty="0" smtClean="0"/>
              <a:t>, </a:t>
            </a:r>
            <a:r>
              <a:rPr lang="en-AU" altLang="zh-CN" dirty="0" smtClean="0">
                <a:solidFill>
                  <a:srgbClr val="FF0000"/>
                </a:solidFill>
              </a:rPr>
              <a:t>Output</a:t>
            </a:r>
            <a:r>
              <a:rPr lang="en-AU" altLang="zh-CN" dirty="0" smtClean="0"/>
              <a:t>&gt;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Input: a vector of features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Output: a Boolean value (binary classification) or integer (multiclass)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“Supervised” means: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A teacher or oracle is needed to label each data sample.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We will talk about </a:t>
            </a:r>
            <a:r>
              <a:rPr lang="en-AU" altLang="zh-CN" b="1" dirty="0" smtClean="0"/>
              <a:t>unsupervised</a:t>
            </a:r>
            <a:r>
              <a:rPr lang="en-AU" altLang="zh-CN" dirty="0" smtClean="0"/>
              <a:t> learning later.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914585" y="18882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6" name="椭圆 5"/>
          <p:cNvSpPr/>
          <p:nvPr/>
        </p:nvSpPr>
        <p:spPr>
          <a:xfrm>
            <a:off x="4676585" y="27264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7" name="椭圆 6"/>
          <p:cNvSpPr/>
          <p:nvPr/>
        </p:nvSpPr>
        <p:spPr>
          <a:xfrm>
            <a:off x="3938493" y="378160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76585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5"/>
            <a:endCxn id="6" idx="1"/>
          </p:cNvCxnSpPr>
          <p:nvPr/>
        </p:nvCxnSpPr>
        <p:spPr>
          <a:xfrm rot="16200000" flipH="1">
            <a:off x="4266730" y="2316614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4"/>
            <a:endCxn id="7" idx="0"/>
          </p:cNvCxnSpPr>
          <p:nvPr/>
        </p:nvCxnSpPr>
        <p:spPr>
          <a:xfrm flipH="1">
            <a:off x="4167093" y="3183669"/>
            <a:ext cx="738092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4"/>
            <a:endCxn id="8" idx="0"/>
          </p:cNvCxnSpPr>
          <p:nvPr/>
        </p:nvCxnSpPr>
        <p:spPr>
          <a:xfrm>
            <a:off x="4905185" y="3183669"/>
            <a:ext cx="0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16" idx="7"/>
          </p:cNvCxnSpPr>
          <p:nvPr/>
        </p:nvCxnSpPr>
        <p:spPr>
          <a:xfrm flipH="1">
            <a:off x="3590645" y="2278514"/>
            <a:ext cx="390895" cy="50324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5" idx="0"/>
          </p:cNvCxnSpPr>
          <p:nvPr/>
        </p:nvCxnSpPr>
        <p:spPr>
          <a:xfrm rot="5400000">
            <a:off x="3952685" y="1697769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62293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8431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5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00400" y="27148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24200" y="3276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3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29400" y="5410200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634712" y="5827582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069049" y="5334000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1912" y="5979982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2" name="椭圆 21"/>
          <p:cNvSpPr/>
          <p:nvPr/>
        </p:nvSpPr>
        <p:spPr>
          <a:xfrm>
            <a:off x="6634712" y="6208582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398246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endCxn id="23" idx="0"/>
          </p:cNvCxnSpPr>
          <p:nvPr/>
        </p:nvCxnSpPr>
        <p:spPr>
          <a:xfrm>
            <a:off x="4905185" y="3183669"/>
            <a:ext cx="721661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093" y="43150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0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5540" y="377781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Pure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2400300" y="3248202"/>
            <a:ext cx="828486" cy="59793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55872" y="542186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No more attributes,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0" name="直接箭头连接符 39"/>
          <p:cNvCxnSpPr>
            <a:endCxn id="15" idx="2"/>
          </p:cNvCxnSpPr>
          <p:nvPr/>
        </p:nvCxnSpPr>
        <p:spPr>
          <a:xfrm flipV="1">
            <a:off x="3609786" y="4696001"/>
            <a:ext cx="1295399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4" idx="2"/>
          </p:cNvCxnSpPr>
          <p:nvPr/>
        </p:nvCxnSpPr>
        <p:spPr>
          <a:xfrm flipV="1">
            <a:off x="3609786" y="4696001"/>
            <a:ext cx="569261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81800" y="385780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Empty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5943600" y="4042467"/>
            <a:ext cx="805412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123023" y="1158535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</a:t>
            </a:r>
            <a:r>
              <a:rPr lang="en-US" altLang="zh-CN" sz="2000" dirty="0">
                <a:solidFill>
                  <a:srgbClr val="7030A0"/>
                </a:solidFill>
              </a:rPr>
              <a:t>♣</a:t>
            </a:r>
            <a:r>
              <a:rPr lang="en-US" altLang="zh-CN" sz="2000" dirty="0" smtClean="0"/>
              <a:t>}</a:t>
            </a:r>
            <a:endParaRPr lang="zh-CN" alt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4400" y="234546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♣♣♣♣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34080" y="233380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endCxn id="53" idx="2"/>
          </p:cNvCxnSpPr>
          <p:nvPr/>
        </p:nvCxnSpPr>
        <p:spPr>
          <a:xfrm flipV="1">
            <a:off x="5626846" y="2745579"/>
            <a:ext cx="12228" cy="103223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7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15" grpId="0"/>
      <p:bldP spid="16" grpId="0" animBg="1"/>
      <p:bldP spid="17" grpId="0"/>
      <p:bldP spid="23" grpId="0" animBg="1"/>
      <p:bldP spid="34" grpId="0"/>
      <p:bldP spid="35" grpId="0"/>
      <p:bldP spid="39" grpId="0"/>
      <p:bldP spid="48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Autofit/>
          </a:bodyPr>
          <a:lstStyle/>
          <a:p>
            <a:pPr algn="just"/>
            <a:r>
              <a:rPr lang="en-AU" altLang="zh-CN" sz="1600" dirty="0" smtClean="0"/>
              <a:t>It is possible to create a separate rule for each training sample.</a:t>
            </a:r>
          </a:p>
          <a:p>
            <a:pPr lvl="1" algn="just"/>
            <a:r>
              <a:rPr lang="en-AU" altLang="zh-CN" sz="1600" dirty="0" smtClean="0"/>
              <a:t>Perfect Training Accuracy vs. Overfitting</a:t>
            </a:r>
          </a:p>
          <a:p>
            <a:pPr lvl="1" algn="just"/>
            <a:r>
              <a:rPr lang="en-AU" altLang="zh-CN" sz="1600" dirty="0" smtClean="0"/>
              <a:t>Random Noise, Insufficient Samples</a:t>
            </a:r>
          </a:p>
          <a:p>
            <a:pPr algn="just"/>
            <a:endParaRPr lang="en-AU" altLang="zh-CN" sz="1200" dirty="0" smtClean="0"/>
          </a:p>
          <a:p>
            <a:pPr algn="just"/>
            <a:r>
              <a:rPr lang="en-AU" altLang="zh-CN" sz="1600" dirty="0" smtClean="0"/>
              <a:t>We want to capture the general underlying functions or trends.</a:t>
            </a:r>
          </a:p>
          <a:p>
            <a:pPr algn="just"/>
            <a:endParaRPr lang="en-AU" altLang="zh-CN" sz="1200" dirty="0" smtClean="0"/>
          </a:p>
          <a:p>
            <a:pPr algn="just">
              <a:lnSpc>
                <a:spcPct val="170000"/>
              </a:lnSpc>
            </a:pPr>
            <a:r>
              <a:rPr lang="en-AU" altLang="zh-CN" sz="1600" dirty="0" smtClean="0"/>
              <a:t>Definition</a:t>
            </a:r>
          </a:p>
          <a:p>
            <a:pPr lvl="1" algn="just">
              <a:lnSpc>
                <a:spcPct val="150000"/>
              </a:lnSpc>
            </a:pPr>
            <a:r>
              <a:rPr lang="en-AU" altLang="zh-CN" sz="1600" dirty="0" smtClean="0"/>
              <a:t>Given a hypothesis space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, a hypothesis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∈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 is said to overfit the training data if there exists some alternative hypothesis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/>
              <a:t> ∈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, such as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has smaller error than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>
                <a:solidFill>
                  <a:srgbClr val="7030A0"/>
                </a:solidFill>
              </a:rPr>
              <a:t> </a:t>
            </a:r>
            <a:r>
              <a:rPr lang="en-AU" altLang="zh-CN" sz="1600" dirty="0" smtClean="0"/>
              <a:t>over the training samples, but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/>
              <a:t> has a smaller error than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over the entire distribution of instances.</a:t>
            </a:r>
          </a:p>
          <a:p>
            <a:pPr algn="just"/>
            <a:endParaRPr lang="en-AU" altLang="zh-CN" sz="1200" dirty="0" smtClean="0"/>
          </a:p>
          <a:p>
            <a:pPr algn="just">
              <a:lnSpc>
                <a:spcPct val="170000"/>
              </a:lnSpc>
            </a:pPr>
            <a:r>
              <a:rPr lang="en-AU" altLang="zh-CN" sz="1600" dirty="0" smtClean="0"/>
              <a:t>Solutions</a:t>
            </a:r>
          </a:p>
          <a:p>
            <a:pPr lvl="1" algn="just"/>
            <a:r>
              <a:rPr lang="en-AU" altLang="zh-CN" sz="1600" dirty="0" smtClean="0"/>
              <a:t>Stop growing the tree earlier.</a:t>
            </a:r>
          </a:p>
          <a:p>
            <a:pPr lvl="1" algn="just"/>
            <a:r>
              <a:rPr lang="en-AU" altLang="zh-CN" sz="1600" dirty="0" smtClean="0"/>
              <a:t>Allow the tree to overfit the data and then post-prune the tree.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55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Pruning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1347692" y="18288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109692" y="26670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76292" y="3581400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3092" y="35814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5"/>
            <a:endCxn id="6" idx="1"/>
          </p:cNvCxnSpPr>
          <p:nvPr/>
        </p:nvCxnSpPr>
        <p:spPr>
          <a:xfrm rot="16200000" flipH="1">
            <a:off x="1699837" y="2257145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4"/>
            <a:endCxn id="7" idx="7"/>
          </p:cNvCxnSpPr>
          <p:nvPr/>
        </p:nvCxnSpPr>
        <p:spPr>
          <a:xfrm rot="5400000">
            <a:off x="1890338" y="3200400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4"/>
            <a:endCxn id="8" idx="1"/>
          </p:cNvCxnSpPr>
          <p:nvPr/>
        </p:nvCxnSpPr>
        <p:spPr>
          <a:xfrm rot="16200000" flipH="1">
            <a:off x="2262092" y="3200399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</p:cNvCxnSpPr>
          <p:nvPr/>
        </p:nvCxnSpPr>
        <p:spPr>
          <a:xfrm rot="5400000">
            <a:off x="966693" y="2295245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5" idx="0"/>
          </p:cNvCxnSpPr>
          <p:nvPr/>
        </p:nvCxnSpPr>
        <p:spPr>
          <a:xfrm rot="5400000">
            <a:off x="1385792" y="1638300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86000" y="5605046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24400" y="5410200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25649" y="5528846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81600" y="55626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3" name="椭圆 22"/>
          <p:cNvSpPr/>
          <p:nvPr/>
        </p:nvSpPr>
        <p:spPr>
          <a:xfrm>
            <a:off x="5157693" y="1828006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843493" y="27432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3" idx="5"/>
          </p:cNvCxnSpPr>
          <p:nvPr/>
        </p:nvCxnSpPr>
        <p:spPr>
          <a:xfrm rot="16200000" flipH="1">
            <a:off x="5509838" y="2256351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rot="5400000">
            <a:off x="4776694" y="2294451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rot="5400000">
            <a:off x="5195793" y="1637506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76186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66893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8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293" y="3440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9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5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557493" y="2667000"/>
            <a:ext cx="8382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2057400"/>
            <a:ext cx="1591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Training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Validation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Test Set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244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5" grpId="0"/>
      <p:bldP spid="36" grpId="0" animBg="1"/>
      <p:bldP spid="38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190875"/>
          </a:xfrm>
        </p:spPr>
        <p:txBody>
          <a:bodyPr>
            <a:normAutofit lnSpcReduction="10000"/>
          </a:bodyPr>
          <a:lstStyle/>
          <a:p>
            <a:pPr algn="just"/>
            <a:r>
              <a:rPr lang="en-AU" altLang="zh-CN" sz="1600" dirty="0" smtClean="0"/>
              <a:t>The entropy measure guides the entire tree building process.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There is a natural bias that favours attributes with many values.</a:t>
            </a:r>
          </a:p>
          <a:p>
            <a:pPr algn="just">
              <a:lnSpc>
                <a:spcPct val="110000"/>
              </a:lnSpc>
            </a:pPr>
            <a:endParaRPr lang="en-AU" altLang="zh-CN" sz="1600" dirty="0" smtClean="0"/>
          </a:p>
          <a:p>
            <a:pPr algn="just">
              <a:lnSpc>
                <a:spcPct val="124000"/>
              </a:lnSpc>
            </a:pPr>
            <a:r>
              <a:rPr lang="en-AU" altLang="zh-CN" sz="1600" dirty="0" smtClean="0"/>
              <a:t>Consider the attribute “Birth Date”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Separate the training data into very small subsets.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Very high information gain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A very poor predicator of the target function over unseen instances.</a:t>
            </a:r>
          </a:p>
          <a:p>
            <a:pPr lvl="1"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Such attributes need to be penalized!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67000" y="4495800"/>
          <a:ext cx="374724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6" name="Equation" r:id="rId3" imgW="2654300" imgH="431800" progId="">
                  <p:embed/>
                </p:oleObj>
              </mc:Choice>
              <mc:Fallback>
                <p:oleObj name="Equation" r:id="rId3" imgW="2654300" imgH="4318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374724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67000" y="5486400"/>
          <a:ext cx="376843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7" name="Equation" r:id="rId5" imgW="2590800" imgH="419100" progId="">
                  <p:embed/>
                </p:oleObj>
              </mc:Choice>
              <mc:Fallback>
                <p:oleObj name="Equation" r:id="rId5" imgW="2590800" imgH="4191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486400"/>
                        <a:ext cx="3768436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8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Continuous Attributes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9675"/>
              </p:ext>
            </p:extLst>
          </p:nvPr>
        </p:nvGraphicFramePr>
        <p:xfrm>
          <a:off x="990603" y="1820446"/>
          <a:ext cx="7086597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33598"/>
                <a:gridCol w="914400"/>
                <a:gridCol w="914400"/>
                <a:gridCol w="838200"/>
                <a:gridCol w="838200"/>
                <a:gridCol w="739140"/>
                <a:gridCol w="7086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dirty="0" smtClean="0"/>
                        <a:t>Temperature</a:t>
                      </a:r>
                      <a:endParaRPr lang="zh-CN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48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60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72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80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90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Play Tennis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上箭头 5"/>
          <p:cNvSpPr/>
          <p:nvPr/>
        </p:nvSpPr>
        <p:spPr>
          <a:xfrm>
            <a:off x="4876800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7345681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67200" y="320040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7030A0"/>
                </a:solidFill>
              </a:rPr>
              <a:t>Threshold </a:t>
            </a:r>
            <a:r>
              <a:rPr lang="en-AU" altLang="zh-CN" sz="1600" b="1" dirty="0" smtClean="0">
                <a:solidFill>
                  <a:srgbClr val="7030A0"/>
                </a:solidFill>
              </a:rPr>
              <a:t>A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1865" y="3200400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2060"/>
                </a:solidFill>
              </a:rPr>
              <a:t>Threshold </a:t>
            </a:r>
            <a:r>
              <a:rPr lang="en-AU" altLang="zh-CN" sz="1600" b="1" dirty="0" smtClean="0">
                <a:solidFill>
                  <a:srgbClr val="002060"/>
                </a:solidFill>
              </a:rPr>
              <a:t>B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990600"/>
            <a:ext cx="4104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Samples are sorted based on </a:t>
            </a:r>
            <a:r>
              <a:rPr lang="en-AU" altLang="zh-CN" sz="1600" i="1" dirty="0" smtClean="0">
                <a:solidFill>
                  <a:srgbClr val="1966B3"/>
                </a:solidFill>
              </a:rPr>
              <a:t>Temperature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 flipH="1">
            <a:off x="4495801" y="1329154"/>
            <a:ext cx="1061788" cy="4658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2"/>
          </p:cNvCxnSpPr>
          <p:nvPr/>
        </p:nvCxnSpPr>
        <p:spPr>
          <a:xfrm>
            <a:off x="5557589" y="1329154"/>
            <a:ext cx="1376610" cy="465893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607918"/>
              </p:ext>
            </p:extLst>
          </p:nvPr>
        </p:nvGraphicFramePr>
        <p:xfrm>
          <a:off x="1035050" y="4114800"/>
          <a:ext cx="67468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Equation" r:id="rId3" imgW="4864100" imgH="393700" progId="">
                  <p:embed/>
                </p:oleObj>
              </mc:Choice>
              <mc:Fallback>
                <p:oleObj name="Equation" r:id="rId3" imgW="4864100" imgH="3937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4114800"/>
                        <a:ext cx="674687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86831"/>
              </p:ext>
            </p:extLst>
          </p:nvPr>
        </p:nvGraphicFramePr>
        <p:xfrm>
          <a:off x="1004888" y="5041900"/>
          <a:ext cx="67294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Equation" r:id="rId5" imgW="4851400" imgH="393700" progId="">
                  <p:embed/>
                </p:oleObj>
              </mc:Choice>
              <mc:Fallback>
                <p:oleObj name="Equation" r:id="rId5" imgW="4851400" imgH="3937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5041900"/>
                        <a:ext cx="67294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9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77200" cy="4943475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2000" dirty="0" smtClean="0"/>
              <a:t>Online Tutorial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http://www.decisiontrees.net/node/21 (with interactive demos)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http://www.autonlab.org/tutorials/dtree18.pdf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http://people.revoledu.com/kardi/tutorial/DecisionTree/index.html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http://www.public.asu.edu/~kirkwood/DAStuff/decisiontrees/index.html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Tom Mitchell, </a:t>
            </a:r>
            <a:r>
              <a:rPr lang="en-GB" altLang="zh-CN" sz="2000" i="1" dirty="0"/>
              <a:t>Machine </a:t>
            </a:r>
            <a:r>
              <a:rPr lang="en-GB" altLang="zh-CN" sz="2000" i="1" dirty="0" smtClean="0"/>
              <a:t>Learning, </a:t>
            </a:r>
            <a:r>
              <a:rPr lang="en-GB" altLang="zh-CN" sz="2000" dirty="0" smtClean="0"/>
              <a:t>Chapters 3&amp;6, </a:t>
            </a:r>
            <a:r>
              <a:rPr lang="en-GB" altLang="zh-CN" sz="2000" dirty="0"/>
              <a:t>McGraw-Hill.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Additional reading about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http://www-2.cs.cmu.edu/~tom/NewChapters.html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Software for text classification using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http://www-2.cs.cmu.edu/afs/cs/project/theo-11/www/naive-bayes.html </a:t>
            </a:r>
            <a:endParaRPr lang="zh-CN" altLang="en-US" sz="1800" dirty="0"/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44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066800" y="5256212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5400000" flipH="1" flipV="1">
            <a:off x="-723106" y="3467100"/>
            <a:ext cx="3580606" cy="7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29885" y="52694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Height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609600" y="2775089"/>
            <a:ext cx="461665" cy="806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43434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Mary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381000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Lisa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3600" y="335280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Jane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1242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Jack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1800" y="266700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Peter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3657600"/>
            <a:ext cx="52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Tom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28194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Sam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0" y="403860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Helen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16200000" flipH="1">
            <a:off x="1219200" y="2514600"/>
            <a:ext cx="3200400" cy="1981200"/>
          </a:xfrm>
          <a:prstGeom prst="line">
            <a:avLst/>
          </a:prstGeom>
          <a:ln w="254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24600" y="3200400"/>
            <a:ext cx="16002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zh-CN" i="1" dirty="0" smtClean="0"/>
              <a:t>Z=f</a:t>
            </a:r>
            <a:r>
              <a:rPr lang="en-AU" altLang="zh-CN" dirty="0" smtClean="0"/>
              <a:t>(</a:t>
            </a:r>
            <a:r>
              <a:rPr lang="en-AU" altLang="zh-CN" i="1" dirty="0" err="1" smtClean="0"/>
              <a:t>x,y</a:t>
            </a:r>
            <a:r>
              <a:rPr lang="en-AU" altLang="zh-CN" dirty="0" smtClean="0"/>
              <a:t>)</a:t>
            </a:r>
            <a:endParaRPr lang="zh-CN" altLang="en-US" dirty="0"/>
          </a:p>
        </p:txBody>
      </p:sp>
      <p:sp>
        <p:nvSpPr>
          <p:cNvPr id="31" name="上箭头 30"/>
          <p:cNvSpPr/>
          <p:nvPr/>
        </p:nvSpPr>
        <p:spPr>
          <a:xfrm flipH="1">
            <a:off x="7010400" y="2590800"/>
            <a:ext cx="228600" cy="5334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553200" y="2133600"/>
            <a:ext cx="11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{boy, girl}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65532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>
            <a:off x="75438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248400" y="4648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Height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8258" y="4648200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Weight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Training a Classifier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4754" name="Picture 2" descr="http://keres.meccahosting.com/~a0000c83/photos/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343400"/>
            <a:ext cx="3581400" cy="2173390"/>
          </a:xfrm>
          <a:prstGeom prst="rect">
            <a:avLst/>
          </a:prstGeom>
          <a:noFill/>
        </p:spPr>
      </p:pic>
      <p:pic>
        <p:nvPicPr>
          <p:cNvPr id="74756" name="Picture 4" descr="http://www.independent.co.uk/multimedia/archive/00026/pilot2_26917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2800350" cy="3143250"/>
          </a:xfrm>
          <a:prstGeom prst="rect">
            <a:avLst/>
          </a:prstGeom>
          <a:noFill/>
        </p:spPr>
      </p:pic>
      <p:pic>
        <p:nvPicPr>
          <p:cNvPr id="74760" name="Picture 8" descr="http://student.ccbcmd.edu/elmo/cmsc202/lecture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352800"/>
            <a:ext cx="2298825" cy="3168650"/>
          </a:xfrm>
          <a:prstGeom prst="rect">
            <a:avLst/>
          </a:prstGeom>
          <a:noFill/>
        </p:spPr>
      </p:pic>
      <p:pic>
        <p:nvPicPr>
          <p:cNvPr id="74762" name="Picture 10" descr="http://t2.gstatic.com/images?q=tbn:ei92It3g-pEqfM:http://www.informl.com/wp-content/uploads/2008/03/green_appl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219200"/>
            <a:ext cx="1152525" cy="1152526"/>
          </a:xfrm>
          <a:prstGeom prst="rect">
            <a:avLst/>
          </a:prstGeom>
          <a:noFill/>
        </p:spPr>
      </p:pic>
      <p:pic>
        <p:nvPicPr>
          <p:cNvPr id="74766" name="Picture 14" descr="http://t1.gstatic.com/images?q=tbn:0xy96Wg61IrTRM:http://www.tuwidesign.com/tuwi/wp-content/uploads/2009/05/banana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295400"/>
            <a:ext cx="1219200" cy="952500"/>
          </a:xfrm>
          <a:prstGeom prst="rect">
            <a:avLst/>
          </a:prstGeom>
          <a:noFill/>
        </p:spPr>
      </p:pic>
      <p:pic>
        <p:nvPicPr>
          <p:cNvPr id="74768" name="Picture 16" descr="http://t2.gstatic.com/images?q=tbn:Xw76qmKNR5eBvM:http://pested.ifas.ufl.edu/newsletters/2009-01/lychee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1295400"/>
            <a:ext cx="1181100" cy="90487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50079" y="3124200"/>
            <a:ext cx="20459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Learning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val 4"/>
          <p:cNvSpPr/>
          <p:nvPr/>
        </p:nvSpPr>
        <p:spPr>
          <a:xfrm>
            <a:off x="6172200" y="1066800"/>
            <a:ext cx="1371600" cy="1295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62800" y="1066800"/>
            <a:ext cx="1371600" cy="1295400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42943"/>
              </p:ext>
            </p:extLst>
          </p:nvPr>
        </p:nvGraphicFramePr>
        <p:xfrm>
          <a:off x="2698750" y="3953708"/>
          <a:ext cx="3321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2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0" name="Picture 8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3953708"/>
                        <a:ext cx="332105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000" y="3496508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600" y="3048000"/>
            <a:ext cx="33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Likelihood of evidence B if A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5105400"/>
            <a:ext cx="4357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Posterior probability of A given the evidence B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477708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 that evidence B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>
            <a:stCxn id="15" idx="2"/>
          </p:cNvCxnSpPr>
          <p:nvPr/>
        </p:nvCxnSpPr>
        <p:spPr>
          <a:xfrm>
            <a:off x="3810374" y="3386554"/>
            <a:ext cx="914026" cy="5671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2"/>
          </p:cNvCxnSpPr>
          <p:nvPr/>
        </p:nvCxnSpPr>
        <p:spPr>
          <a:xfrm flipH="1">
            <a:off x="6019800" y="3835062"/>
            <a:ext cx="1261267" cy="3472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0"/>
          </p:cNvCxnSpPr>
          <p:nvPr/>
        </p:nvCxnSpPr>
        <p:spPr>
          <a:xfrm flipH="1" flipV="1">
            <a:off x="5487147" y="4791908"/>
            <a:ext cx="1466676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730548" y="4639508"/>
            <a:ext cx="546052" cy="4658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8860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Salmon vs. Tuna</a:t>
            </a:r>
          </a:p>
          <a:p>
            <a:endParaRPr lang="en-US" dirty="0" smtClean="0"/>
          </a:p>
          <a:p>
            <a:r>
              <a:rPr lang="en-US" dirty="0" smtClean="0"/>
              <a:t>Grab a fish at random.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)&gt;P(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Additional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46315"/>
              </p:ext>
            </p:extLst>
          </p:nvPr>
        </p:nvGraphicFramePr>
        <p:xfrm>
          <a:off x="838200" y="4495800"/>
          <a:ext cx="3338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8" name="Equation" r:id="rId3" imgW="1562100" imgH="419100" progId="Equation.3">
                  <p:embed/>
                </p:oleObj>
              </mc:Choice>
              <mc:Fallback>
                <p:oleObj name="Equation" r:id="rId3" imgW="15621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3338513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6" descr="http://upload.wikimedia.org/wikipedia/commons/3/32/Tuna.jpg">
            <a:hlinkClick r:id="rId5" tooltip="Yellowfin tuna, Thunnus albacares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0"/>
            <a:ext cx="2857500" cy="1971676"/>
          </a:xfrm>
          <a:prstGeom prst="rect">
            <a:avLst/>
          </a:prstGeom>
          <a:noFill/>
        </p:spPr>
      </p:pic>
      <p:pic>
        <p:nvPicPr>
          <p:cNvPr id="44040" name="Picture 8" descr="http://static.howstuffworks.com/gif/salmon-population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657600"/>
            <a:ext cx="28194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Shooting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194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Probability of Kill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P(A): 0.6 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P(B): 0.5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The target is killed with: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One shoot from A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One shoot from B</a:t>
            </a:r>
          </a:p>
          <a:p>
            <a:pPr lvl="1"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What is the probability that it is shot down by A?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C: The target is killed.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51845"/>
              </p:ext>
            </p:extLst>
          </p:nvPr>
        </p:nvGraphicFramePr>
        <p:xfrm>
          <a:off x="1106488" y="4992688"/>
          <a:ext cx="67611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2" name="公式" r:id="rId3" imgW="4647960" imgH="469800" progId="Equation.3">
                  <p:embed/>
                </p:oleObj>
              </mc:Choice>
              <mc:Fallback>
                <p:oleObj name="公式" r:id="rId3" imgW="4647960" imgH="469800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4992688"/>
                        <a:ext cx="6761162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048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10639</TotalTime>
  <Words>2270</Words>
  <Application>Microsoft Office PowerPoint</Application>
  <PresentationFormat>全屏显示(4:3)</PresentationFormat>
  <Paragraphs>595</Paragraphs>
  <Slides>45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sample</vt:lpstr>
      <vt:lpstr>Equation</vt:lpstr>
      <vt:lpstr>公式</vt:lpstr>
      <vt:lpstr>Microsoft 公式 3.0</vt:lpstr>
      <vt:lpstr>Document</vt:lpstr>
      <vt:lpstr>Bayes &amp; Decision Tree Classifiers</vt:lpstr>
      <vt:lpstr>Overview</vt:lpstr>
      <vt:lpstr>Classification</vt:lpstr>
      <vt:lpstr>Definition</vt:lpstr>
      <vt:lpstr>Classifiers</vt:lpstr>
      <vt:lpstr>Training a Classifier</vt:lpstr>
      <vt:lpstr>Bayes Theorem</vt:lpstr>
      <vt:lpstr>Fish Example</vt:lpstr>
      <vt:lpstr>Shooting Example</vt:lpstr>
      <vt:lpstr>Cancel Example</vt:lpstr>
      <vt:lpstr>Cancel Example</vt:lpstr>
      <vt:lpstr>Headache &amp; Flu Example</vt:lpstr>
      <vt:lpstr>Headache &amp; Flu Example</vt:lpstr>
      <vt:lpstr>PowerPoint 演示文稿</vt:lpstr>
      <vt:lpstr>Naïve Bayes Classifier</vt:lpstr>
      <vt:lpstr>Independence</vt:lpstr>
      <vt:lpstr>Conditional Independence</vt:lpstr>
      <vt:lpstr>Conditional Independence</vt:lpstr>
      <vt:lpstr>Conditional Independence</vt:lpstr>
      <vt:lpstr>Independent ≠ Uncorrelated</vt:lpstr>
      <vt:lpstr>Estimating P(αj|ωi)</vt:lpstr>
      <vt:lpstr>Tennis Example</vt:lpstr>
      <vt:lpstr>Tennis Example</vt:lpstr>
      <vt:lpstr>Text Classification Example</vt:lpstr>
      <vt:lpstr>Text Representation</vt:lpstr>
      <vt:lpstr>Text Representation</vt:lpstr>
      <vt:lpstr>Case Study: Newsgroups</vt:lpstr>
      <vt:lpstr>PowerPoint 演示文稿</vt:lpstr>
      <vt:lpstr>Decision Making</vt:lpstr>
      <vt:lpstr>A Survey Dataset</vt:lpstr>
      <vt:lpstr>A Survey Dataset</vt:lpstr>
      <vt:lpstr>A Tree Model</vt:lpstr>
      <vt:lpstr>Another Tree Model</vt:lpstr>
      <vt:lpstr>Some Notes …</vt:lpstr>
      <vt:lpstr>PowerPoint 演示文稿</vt:lpstr>
      <vt:lpstr>ID3</vt:lpstr>
      <vt:lpstr>Entropy</vt:lpstr>
      <vt:lpstr>Attribute Selection</vt:lpstr>
      <vt:lpstr>ID3 Framework</vt:lpstr>
      <vt:lpstr>ID3 Framework</vt:lpstr>
      <vt:lpstr>Overfitting</vt:lpstr>
      <vt:lpstr>Pruning</vt:lpstr>
      <vt:lpstr>Entropy Bias</vt:lpstr>
      <vt:lpstr>Continuous Attributes</vt:lpstr>
      <vt:lpstr>Reading Materials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Dr. Bo Yuan</cp:lastModifiedBy>
  <cp:revision>2013</cp:revision>
  <dcterms:created xsi:type="dcterms:W3CDTF">2004-08-26T06:30:40Z</dcterms:created>
  <dcterms:modified xsi:type="dcterms:W3CDTF">2016-07-11T02:12:23Z</dcterms:modified>
</cp:coreProperties>
</file>